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764d6d4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764d6d4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764d6d41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764d6d41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862c0359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862c0359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764d6d41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764d6d4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8764d6d41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8764d6d41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8764d6d4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8764d6d4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8764d6d4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8764d6d4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8764d6d41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8764d6d41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8764d6d41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8764d6d41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8db35c1a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8db35c1a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8764d6d4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8764d6d4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764d6d41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8764d6d41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8764d6d41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764d6d41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8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it" sz="3380"/>
              <a:t>(Spero) qualche breve info su Python…</a:t>
            </a:r>
            <a:endParaRPr sz="3380"/>
          </a:p>
        </p:txBody>
      </p:sp>
      <p:sp>
        <p:nvSpPr>
          <p:cNvPr id="55" name="Google Shape;55;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11700" y="941475"/>
            <a:ext cx="3497452" cy="3497452"/>
          </a:xfrm>
          <a:prstGeom prst="rect">
            <a:avLst/>
          </a:prstGeom>
          <a:noFill/>
          <a:ln>
            <a:noFill/>
          </a:ln>
        </p:spPr>
      </p:pic>
      <p:sp>
        <p:nvSpPr>
          <p:cNvPr id="57" name="Google Shape;57;p13"/>
          <p:cNvSpPr txBox="1"/>
          <p:nvPr/>
        </p:nvSpPr>
        <p:spPr>
          <a:xfrm>
            <a:off x="4521600" y="941475"/>
            <a:ext cx="43107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(regia lasciatemi i memini per favore, deh, pure quelli non censuratemi)</a:t>
            </a:r>
            <a:endParaRPr sz="1800">
              <a:solidFill>
                <a:schemeClr val="dk2"/>
              </a:solidFill>
            </a:endParaRPr>
          </a:p>
        </p:txBody>
      </p:sp>
      <p:sp>
        <p:nvSpPr>
          <p:cNvPr id="58" name="Google Shape;58;p13"/>
          <p:cNvSpPr txBox="1"/>
          <p:nvPr/>
        </p:nvSpPr>
        <p:spPr>
          <a:xfrm>
            <a:off x="4594275" y="2127150"/>
            <a:ext cx="4238100" cy="23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Tutto il materiale del corso (fra cui queste slide) verranno messe nel repo di aisf-pisa di Github: in questa maniera siete obbligati ad </a:t>
            </a:r>
            <a:r>
              <a:rPr lang="it" sz="1800">
                <a:solidFill>
                  <a:schemeClr val="dk2"/>
                </a:solidFill>
              </a:rPr>
              <a:t>interfacciarvi</a:t>
            </a:r>
            <a:r>
              <a:rPr lang="it" sz="1800">
                <a:solidFill>
                  <a:schemeClr val="dk2"/>
                </a:solidFill>
              </a:rPr>
              <a:t> con questa piattaforma che è molto comoda per la gestione delle modifiche su progetti di programmazione.</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 type="body"/>
          </p:nvPr>
        </p:nvSpPr>
        <p:spPr>
          <a:xfrm>
            <a:off x="311700" y="260000"/>
            <a:ext cx="8520600" cy="15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t"/>
              <a:t>linguaggi interpretati</a:t>
            </a:r>
            <a:r>
              <a:rPr lang="it"/>
              <a:t>: il codice sorgente viene interpretato da un programma senza che passi per un processo di compilazione. Python rientra in questa categoria (salvo uso di tecniche segrete esoteriche che vedranno quelli curiosi abbastanza da seguire anche le lezioni avanzate)</a:t>
            </a:r>
            <a:endParaRPr/>
          </a:p>
        </p:txBody>
      </p:sp>
      <p:sp>
        <p:nvSpPr>
          <p:cNvPr id="144" name="Google Shape;144;p22"/>
          <p:cNvSpPr txBox="1"/>
          <p:nvPr/>
        </p:nvSpPr>
        <p:spPr>
          <a:xfrm>
            <a:off x="311700" y="2036225"/>
            <a:ext cx="4907100" cy="16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Ciò dona a Python una </a:t>
            </a:r>
            <a:r>
              <a:rPr b="1" lang="it" sz="1800">
                <a:solidFill>
                  <a:schemeClr val="dk2"/>
                </a:solidFill>
              </a:rPr>
              <a:t>maggiore portabilità</a:t>
            </a:r>
            <a:r>
              <a:rPr lang="it" sz="1800">
                <a:solidFill>
                  <a:schemeClr val="dk2"/>
                </a:solidFill>
              </a:rPr>
              <a:t>, una </a:t>
            </a:r>
            <a:r>
              <a:rPr b="1" lang="it" sz="1800">
                <a:solidFill>
                  <a:schemeClr val="dk2"/>
                </a:solidFill>
              </a:rPr>
              <a:t>maggiore facilità di debug</a:t>
            </a:r>
            <a:r>
              <a:rPr lang="it" sz="1800">
                <a:solidFill>
                  <a:schemeClr val="dk2"/>
                </a:solidFill>
              </a:rPr>
              <a:t> (l’operazione di scovare gli errori logici o di sintassi di un programma) e </a:t>
            </a:r>
            <a:r>
              <a:rPr b="1" lang="it" sz="1800">
                <a:solidFill>
                  <a:schemeClr val="dk2"/>
                </a:solidFill>
              </a:rPr>
              <a:t>sviluppo interattivo</a:t>
            </a:r>
            <a:r>
              <a:rPr lang="it" sz="1800">
                <a:solidFill>
                  <a:schemeClr val="dk2"/>
                </a:solidFill>
              </a:rPr>
              <a:t>, una </a:t>
            </a:r>
            <a:r>
              <a:rPr b="1" lang="it" sz="1800">
                <a:solidFill>
                  <a:schemeClr val="dk2"/>
                </a:solidFill>
              </a:rPr>
              <a:t>maggiore flessibilità</a:t>
            </a:r>
            <a:r>
              <a:rPr lang="it" sz="1800">
                <a:solidFill>
                  <a:schemeClr val="dk2"/>
                </a:solidFill>
              </a:rPr>
              <a:t> e, soprattutto, una </a:t>
            </a:r>
            <a:r>
              <a:rPr b="1" lang="it" sz="1800">
                <a:solidFill>
                  <a:schemeClr val="dk2"/>
                </a:solidFill>
              </a:rPr>
              <a:t>maggiore semplicità di apprendimento</a:t>
            </a:r>
            <a:r>
              <a:rPr lang="it" sz="1800">
                <a:solidFill>
                  <a:schemeClr val="dk2"/>
                </a:solidFill>
              </a:rPr>
              <a:t> e </a:t>
            </a:r>
            <a:r>
              <a:rPr b="1" lang="it" sz="1800">
                <a:solidFill>
                  <a:schemeClr val="dk2"/>
                </a:solidFill>
              </a:rPr>
              <a:t>tempi di sviluppo più rapidi</a:t>
            </a:r>
            <a:r>
              <a:rPr lang="it" sz="1800">
                <a:solidFill>
                  <a:schemeClr val="dk2"/>
                </a:solidFill>
              </a:rPr>
              <a:t> per prototipazione e automatizzazione di azioni “semplici”, a discapito di una </a:t>
            </a:r>
            <a:r>
              <a:rPr b="1" lang="it" sz="1800">
                <a:solidFill>
                  <a:schemeClr val="dk2"/>
                </a:solidFill>
              </a:rPr>
              <a:t>maggiore lentezza </a:t>
            </a:r>
            <a:r>
              <a:rPr lang="it" sz="1800">
                <a:solidFill>
                  <a:schemeClr val="dk2"/>
                </a:solidFill>
              </a:rPr>
              <a:t>rispetto ad un linguaggio compilato.</a:t>
            </a:r>
            <a:endParaRPr sz="1800">
              <a:solidFill>
                <a:schemeClr val="dk2"/>
              </a:solidFill>
            </a:endParaRPr>
          </a:p>
        </p:txBody>
      </p:sp>
      <p:pic>
        <p:nvPicPr>
          <p:cNvPr id="145" name="Google Shape;145;p22"/>
          <p:cNvPicPr preferRelativeResize="0"/>
          <p:nvPr/>
        </p:nvPicPr>
        <p:blipFill>
          <a:blip r:embed="rId3">
            <a:alphaModFix/>
          </a:blip>
          <a:stretch>
            <a:fillRect/>
          </a:stretch>
        </p:blipFill>
        <p:spPr>
          <a:xfrm>
            <a:off x="5218800" y="2395525"/>
            <a:ext cx="3620400" cy="20357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nvSpPr>
        <p:spPr>
          <a:xfrm>
            <a:off x="250500" y="1042625"/>
            <a:ext cx="8643000" cy="19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Dalla prossima lezione inizieremo a </a:t>
            </a:r>
            <a:r>
              <a:rPr i="1" lang="it" sz="1800">
                <a:solidFill>
                  <a:schemeClr val="dk2"/>
                </a:solidFill>
              </a:rPr>
              <a:t>toccare</a:t>
            </a:r>
            <a:r>
              <a:rPr lang="it" sz="1800">
                <a:solidFill>
                  <a:schemeClr val="dk2"/>
                </a:solidFill>
              </a:rPr>
              <a:t> con mano, tuttavia prima di lasciarvi vi voglio introdurre i tipi di dati, che possiamo definire formalmente come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it" sz="1800">
                <a:solidFill>
                  <a:schemeClr val="dk2"/>
                </a:solidFill>
              </a:rPr>
              <a:t>“Un tipo di dato indica l’insieme di valori che una determinata variabile o un’espressione può assumere e il tipo di operazioni che è possibile effettuare su essa”.</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it" sz="1800">
                <a:solidFill>
                  <a:schemeClr val="dk2"/>
                </a:solidFill>
              </a:rPr>
              <a:t>Usare il tipo di dato corretto è fondamentale per evitare errori che possono incorrere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918900" y="460925"/>
            <a:ext cx="7306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solidFill>
                  <a:schemeClr val="dk2"/>
                </a:solidFill>
              </a:rPr>
              <a:t>Esempio</a:t>
            </a:r>
            <a:r>
              <a:rPr lang="it" sz="1600">
                <a:solidFill>
                  <a:schemeClr val="dk2"/>
                </a:solidFill>
              </a:rPr>
              <a:t>: vogliamo scrivere un programma che memorizza una data. E’ chiaro che rappresentare ingenuamente una data con 3 numero interi (uno per il giorno, uno per il mese e uno per l’anno; chiaramente si usano gli interi perché, per esempio, un giorno non può essere “30 e mezzo”) potrebbe portare ad una serie di problematiche:</a:t>
            </a:r>
            <a:endParaRPr sz="1600">
              <a:solidFill>
                <a:schemeClr val="dk2"/>
              </a:solidFill>
            </a:endParaRPr>
          </a:p>
          <a:p>
            <a:pPr indent="-330200" lvl="0" marL="457200" rtl="0" algn="l">
              <a:spcBef>
                <a:spcPts val="0"/>
              </a:spcBef>
              <a:spcAft>
                <a:spcPts val="0"/>
              </a:spcAft>
              <a:buClr>
                <a:schemeClr val="dk2"/>
              </a:buClr>
              <a:buSzPts val="1600"/>
              <a:buChar char="●"/>
            </a:pPr>
            <a:r>
              <a:rPr lang="it" sz="1600">
                <a:solidFill>
                  <a:schemeClr val="dk2"/>
                </a:solidFill>
              </a:rPr>
              <a:t>il giorno *non* può essere superiore a 30 o 31;</a:t>
            </a:r>
            <a:endParaRPr sz="1600">
              <a:solidFill>
                <a:schemeClr val="dk2"/>
              </a:solidFill>
            </a:endParaRPr>
          </a:p>
          <a:p>
            <a:pPr indent="-330200" lvl="0" marL="457200" rtl="0" algn="l">
              <a:spcBef>
                <a:spcPts val="0"/>
              </a:spcBef>
              <a:spcAft>
                <a:spcPts val="0"/>
              </a:spcAft>
              <a:buClr>
                <a:schemeClr val="dk2"/>
              </a:buClr>
              <a:buSzPts val="1600"/>
              <a:buChar char="●"/>
            </a:pPr>
            <a:r>
              <a:rPr lang="it" sz="1600">
                <a:solidFill>
                  <a:schemeClr val="dk2"/>
                </a:solidFill>
              </a:rPr>
              <a:t>il mese *non* può essere superiore a 12;</a:t>
            </a:r>
            <a:endParaRPr sz="1600">
              <a:solidFill>
                <a:schemeClr val="dk2"/>
              </a:solidFill>
            </a:endParaRPr>
          </a:p>
          <a:p>
            <a:pPr indent="-330200" lvl="0" marL="457200" rtl="0" algn="l">
              <a:spcBef>
                <a:spcPts val="0"/>
              </a:spcBef>
              <a:spcAft>
                <a:spcPts val="0"/>
              </a:spcAft>
              <a:buClr>
                <a:schemeClr val="dk2"/>
              </a:buClr>
              <a:buSzPts val="1600"/>
              <a:buChar char="●"/>
            </a:pPr>
            <a:r>
              <a:rPr lang="it" sz="1600">
                <a:solidFill>
                  <a:schemeClr val="dk2"/>
                </a:solidFill>
              </a:rPr>
              <a:t>il giorno, il mese e l’anno non possono essere numeri negativi (un numero intero per Python può essere anche negativo).</a:t>
            </a:r>
            <a:endParaRPr sz="1600">
              <a:solidFill>
                <a:schemeClr val="dk2"/>
              </a:solidFill>
            </a:endParaRPr>
          </a:p>
          <a:p>
            <a:pPr indent="0" lvl="0" marL="0" rtl="0" algn="l">
              <a:spcBef>
                <a:spcPts val="0"/>
              </a:spcBef>
              <a:spcAft>
                <a:spcPts val="0"/>
              </a:spcAft>
              <a:buNone/>
            </a:pPr>
            <a:r>
              <a:rPr lang="it" sz="1600">
                <a:solidFill>
                  <a:schemeClr val="dk2"/>
                </a:solidFill>
              </a:rPr>
              <a:t>E’ necessario introdurre dei controlli per evitare che succeda tutto questo.</a:t>
            </a:r>
            <a:endParaRPr sz="1600">
              <a:solidFill>
                <a:schemeClr val="dk2"/>
              </a:solidFill>
            </a:endParaRPr>
          </a:p>
        </p:txBody>
      </p:sp>
      <p:sp>
        <p:nvSpPr>
          <p:cNvPr id="156" name="Google Shape;156;p24"/>
          <p:cNvSpPr txBox="1"/>
          <p:nvPr/>
        </p:nvSpPr>
        <p:spPr>
          <a:xfrm>
            <a:off x="813300" y="3584750"/>
            <a:ext cx="30300" cy="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7" name="Google Shape;157;p24"/>
          <p:cNvSpPr txBox="1"/>
          <p:nvPr/>
        </p:nvSpPr>
        <p:spPr>
          <a:xfrm>
            <a:off x="772650" y="3178950"/>
            <a:ext cx="7598700" cy="15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800">
                <a:solidFill>
                  <a:schemeClr val="dk2"/>
                </a:solidFill>
              </a:rPr>
              <a:t>Morale</a:t>
            </a:r>
            <a:r>
              <a:rPr lang="it" sz="1800">
                <a:solidFill>
                  <a:schemeClr val="dk2"/>
                </a:solidFill>
              </a:rPr>
              <a:t>: sempre chiedersi cosa stiamo facendo e quali problemi possiamo incorrere quando si usa un certo tipo di dato!!! (Siamo ancora all’inizio quindi non preoccupatevi, avremo modo di tornarci sopra)</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311700" y="42440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I tipi di dati </a:t>
            </a:r>
            <a:r>
              <a:rPr b="1" lang="it"/>
              <a:t>fondamentali </a:t>
            </a:r>
            <a:r>
              <a:rPr lang="it"/>
              <a:t>permessi in Pitone sono</a:t>
            </a:r>
            <a:endParaRPr/>
          </a:p>
          <a:p>
            <a:pPr indent="-342900" lvl="0" marL="457200" rtl="0" algn="l">
              <a:spcBef>
                <a:spcPts val="1200"/>
              </a:spcBef>
              <a:spcAft>
                <a:spcPts val="0"/>
              </a:spcAft>
              <a:buSzPts val="1800"/>
              <a:buChar char="●"/>
            </a:pPr>
            <a:r>
              <a:rPr lang="it"/>
              <a:t>int (numeri interi);</a:t>
            </a:r>
            <a:endParaRPr/>
          </a:p>
          <a:p>
            <a:pPr indent="-342900" lvl="0" marL="457200" rtl="0" algn="l">
              <a:spcBef>
                <a:spcPts val="0"/>
              </a:spcBef>
              <a:spcAft>
                <a:spcPts val="0"/>
              </a:spcAft>
              <a:buSzPts val="1800"/>
              <a:buChar char="●"/>
            </a:pPr>
            <a:r>
              <a:rPr lang="it"/>
              <a:t>float (numeri decimali);</a:t>
            </a:r>
            <a:endParaRPr/>
          </a:p>
          <a:p>
            <a:pPr indent="-342900" lvl="0" marL="457200" rtl="0" algn="l">
              <a:spcBef>
                <a:spcPts val="0"/>
              </a:spcBef>
              <a:spcAft>
                <a:spcPts val="0"/>
              </a:spcAft>
              <a:buSzPts val="1800"/>
              <a:buChar char="●"/>
            </a:pPr>
            <a:r>
              <a:rPr lang="it"/>
              <a:t>str(stringhe di caratteri);</a:t>
            </a:r>
            <a:endParaRPr/>
          </a:p>
          <a:p>
            <a:pPr indent="-342900" lvl="0" marL="457200" rtl="0" algn="l">
              <a:spcBef>
                <a:spcPts val="0"/>
              </a:spcBef>
              <a:spcAft>
                <a:spcPts val="0"/>
              </a:spcAft>
              <a:buSzPts val="1800"/>
              <a:buChar char="●"/>
            </a:pPr>
            <a:r>
              <a:rPr lang="it"/>
              <a:t>bool (valori booleani).</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Da questi Python costruisce tutta una serie di tipi che vengono detti derivati: questi saranno uno dei vari oggetti di studio in queste lezioni. Prima di salutarvi propongo un ultimo esempio per fissare bene queste idee sui tipi di dati.</a:t>
            </a:r>
            <a:endParaRPr/>
          </a:p>
        </p:txBody>
      </p:sp>
      <p:pic>
        <p:nvPicPr>
          <p:cNvPr id="163" name="Google Shape;163;p25"/>
          <p:cNvPicPr preferRelativeResize="0"/>
          <p:nvPr/>
        </p:nvPicPr>
        <p:blipFill>
          <a:blip r:embed="rId3">
            <a:alphaModFix/>
          </a:blip>
          <a:stretch>
            <a:fillRect/>
          </a:stretch>
        </p:blipFill>
        <p:spPr>
          <a:xfrm>
            <a:off x="5649225" y="742875"/>
            <a:ext cx="3251299" cy="1828876"/>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0" fill="hold"/>
                                        <p:tgtEl>
                                          <p:spTgt spid="16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319425" y="239550"/>
            <a:ext cx="59304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Esempio: calcolo area di un rettangolo</a:t>
            </a:r>
            <a:endParaRPr sz="1800">
              <a:solidFill>
                <a:schemeClr val="dk2"/>
              </a:solidFill>
            </a:endParaRPr>
          </a:p>
        </p:txBody>
      </p:sp>
      <p:sp>
        <p:nvSpPr>
          <p:cNvPr id="169" name="Google Shape;169;p26"/>
          <p:cNvSpPr txBox="1"/>
          <p:nvPr/>
        </p:nvSpPr>
        <p:spPr>
          <a:xfrm>
            <a:off x="448600" y="850200"/>
            <a:ext cx="54252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Logicamente abbiamo bisogno di due tipi di dati: lunghezza lato a e lunghezza lato b. Che tipo di dato dovranno avere questi due?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it" sz="1800">
                <a:solidFill>
                  <a:schemeClr val="dk2"/>
                </a:solidFill>
              </a:rPr>
              <a:t>Mentre l’area?</a:t>
            </a:r>
            <a:endParaRPr sz="1800">
              <a:solidFill>
                <a:schemeClr val="dk2"/>
              </a:solidFill>
            </a:endParaRPr>
          </a:p>
        </p:txBody>
      </p:sp>
      <p:sp>
        <p:nvSpPr>
          <p:cNvPr id="170" name="Google Shape;170;p26"/>
          <p:cNvSpPr/>
          <p:nvPr/>
        </p:nvSpPr>
        <p:spPr>
          <a:xfrm>
            <a:off x="6003100" y="814975"/>
            <a:ext cx="2724300" cy="381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6"/>
          <p:cNvSpPr txBox="1"/>
          <p:nvPr/>
        </p:nvSpPr>
        <p:spPr>
          <a:xfrm>
            <a:off x="7106975" y="2400275"/>
            <a:ext cx="1033500" cy="11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3000">
                <a:solidFill>
                  <a:schemeClr val="dk2"/>
                </a:solidFill>
              </a:rPr>
              <a:t>A</a:t>
            </a:r>
            <a:endParaRPr sz="3000">
              <a:solidFill>
                <a:schemeClr val="dk2"/>
              </a:solidFill>
            </a:endParaRPr>
          </a:p>
        </p:txBody>
      </p:sp>
      <p:sp>
        <p:nvSpPr>
          <p:cNvPr id="172" name="Google Shape;172;p26"/>
          <p:cNvSpPr txBox="1"/>
          <p:nvPr/>
        </p:nvSpPr>
        <p:spPr>
          <a:xfrm>
            <a:off x="6672450" y="462750"/>
            <a:ext cx="2160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lato a</a:t>
            </a:r>
            <a:endParaRPr sz="1800">
              <a:solidFill>
                <a:schemeClr val="dk2"/>
              </a:solidFill>
            </a:endParaRPr>
          </a:p>
        </p:txBody>
      </p:sp>
      <p:sp>
        <p:nvSpPr>
          <p:cNvPr id="173" name="Google Shape;173;p26"/>
          <p:cNvSpPr txBox="1"/>
          <p:nvPr/>
        </p:nvSpPr>
        <p:spPr>
          <a:xfrm rot="-5398867">
            <a:off x="5099618" y="2621966"/>
            <a:ext cx="9102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lato b</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280675"/>
            <a:ext cx="8520600" cy="10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Prima di iniziare a dare qualche breve informazione su Python, dobbiamo rispondere ad una domanda a monte dell’intera questione:</a:t>
            </a:r>
            <a:endParaRPr/>
          </a:p>
        </p:txBody>
      </p:sp>
      <p:pic>
        <p:nvPicPr>
          <p:cNvPr id="64" name="Google Shape;64;p14"/>
          <p:cNvPicPr preferRelativeResize="0"/>
          <p:nvPr/>
        </p:nvPicPr>
        <p:blipFill>
          <a:blip r:embed="rId3">
            <a:alphaModFix/>
          </a:blip>
          <a:stretch>
            <a:fillRect/>
          </a:stretch>
        </p:blipFill>
        <p:spPr>
          <a:xfrm>
            <a:off x="1816200" y="3339400"/>
            <a:ext cx="2269527" cy="1804101"/>
          </a:xfrm>
          <a:prstGeom prst="rect">
            <a:avLst/>
          </a:prstGeom>
          <a:noFill/>
          <a:ln>
            <a:noFill/>
          </a:ln>
        </p:spPr>
      </p:pic>
      <p:sp>
        <p:nvSpPr>
          <p:cNvPr id="65" name="Google Shape;65;p14"/>
          <p:cNvSpPr/>
          <p:nvPr/>
        </p:nvSpPr>
        <p:spPr>
          <a:xfrm flipH="1">
            <a:off x="3969575" y="1298875"/>
            <a:ext cx="3777600" cy="26298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nvSpPr>
        <p:spPr>
          <a:xfrm>
            <a:off x="4405400" y="1938150"/>
            <a:ext cx="3489000" cy="12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chemeClr val="dk2"/>
                </a:solidFill>
              </a:rPr>
              <a:t>Perché mi devo scartavetrare le balls ad usare il PC?</a:t>
            </a:r>
            <a:endParaRPr sz="2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453325" y="238275"/>
            <a:ext cx="8020500" cy="21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La risposta a questa domanda rientra :</a:t>
            </a:r>
            <a:endParaRPr sz="1800">
              <a:solidFill>
                <a:schemeClr val="dk2"/>
              </a:solidFill>
            </a:endParaRPr>
          </a:p>
          <a:p>
            <a:pPr indent="-342900" lvl="0" marL="457200" rtl="0" algn="l">
              <a:spcBef>
                <a:spcPts val="0"/>
              </a:spcBef>
              <a:spcAft>
                <a:spcPts val="0"/>
              </a:spcAft>
              <a:buClr>
                <a:schemeClr val="dk2"/>
              </a:buClr>
              <a:buSzPts val="1800"/>
              <a:buChar char="●"/>
            </a:pPr>
            <a:r>
              <a:rPr lang="it" sz="1800">
                <a:solidFill>
                  <a:schemeClr val="dk2"/>
                </a:solidFill>
              </a:rPr>
              <a:t>i computer sono estremamente veloci nel fare i conti;</a:t>
            </a:r>
            <a:endParaRPr sz="1800">
              <a:solidFill>
                <a:schemeClr val="dk2"/>
              </a:solidFill>
            </a:endParaRPr>
          </a:p>
          <a:p>
            <a:pPr indent="-342900" lvl="0" marL="457200" rtl="0" algn="l">
              <a:spcBef>
                <a:spcPts val="0"/>
              </a:spcBef>
              <a:spcAft>
                <a:spcPts val="0"/>
              </a:spcAft>
              <a:buClr>
                <a:schemeClr val="dk2"/>
              </a:buClr>
              <a:buSzPts val="1800"/>
              <a:buChar char="●"/>
            </a:pPr>
            <a:r>
              <a:rPr lang="it" sz="1800">
                <a:solidFill>
                  <a:schemeClr val="dk2"/>
                </a:solidFill>
              </a:rPr>
              <a:t>tramite essi è possibile risolvere dunque problemi molti complessi che possono essere simulati;</a:t>
            </a:r>
            <a:endParaRPr sz="1800">
              <a:solidFill>
                <a:schemeClr val="dk2"/>
              </a:solidFill>
            </a:endParaRPr>
          </a:p>
          <a:p>
            <a:pPr indent="-342900" lvl="0" marL="457200" rtl="0" algn="l">
              <a:spcBef>
                <a:spcPts val="0"/>
              </a:spcBef>
              <a:spcAft>
                <a:spcPts val="0"/>
              </a:spcAft>
              <a:buClr>
                <a:schemeClr val="dk2"/>
              </a:buClr>
              <a:buSzPts val="1800"/>
              <a:buChar char="●"/>
            </a:pPr>
            <a:r>
              <a:rPr lang="it" sz="1800">
                <a:solidFill>
                  <a:schemeClr val="dk2"/>
                </a:solidFill>
              </a:rPr>
              <a:t>chi più ne ha più ne metta nel senso (la creazione di ARPANET, primo prototipo di internet, è stata alla base della terza rivoluzione industriale)</a:t>
            </a:r>
            <a:endParaRPr sz="1800">
              <a:solidFill>
                <a:schemeClr val="dk2"/>
              </a:solidFill>
            </a:endParaRPr>
          </a:p>
        </p:txBody>
      </p:sp>
      <p:pic>
        <p:nvPicPr>
          <p:cNvPr id="72" name="Google Shape;72;p15"/>
          <p:cNvPicPr preferRelativeResize="0"/>
          <p:nvPr/>
        </p:nvPicPr>
        <p:blipFill>
          <a:blip r:embed="rId3">
            <a:alphaModFix/>
          </a:blip>
          <a:stretch>
            <a:fillRect/>
          </a:stretch>
        </p:blipFill>
        <p:spPr>
          <a:xfrm>
            <a:off x="453325" y="2359575"/>
            <a:ext cx="3641586" cy="2479125"/>
          </a:xfrm>
          <a:prstGeom prst="rect">
            <a:avLst/>
          </a:prstGeom>
          <a:noFill/>
          <a:ln>
            <a:noFill/>
          </a:ln>
        </p:spPr>
      </p:pic>
      <p:pic>
        <p:nvPicPr>
          <p:cNvPr id="73" name="Google Shape;73;p15"/>
          <p:cNvPicPr preferRelativeResize="0"/>
          <p:nvPr/>
        </p:nvPicPr>
        <p:blipFill>
          <a:blip r:embed="rId4">
            <a:alphaModFix/>
          </a:blip>
          <a:stretch>
            <a:fillRect/>
          </a:stretch>
        </p:blipFill>
        <p:spPr>
          <a:xfrm>
            <a:off x="4852386" y="2359575"/>
            <a:ext cx="3621432" cy="247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306975"/>
            <a:ext cx="8520600" cy="121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E per quanto riguarda la Fisica/Matematica? Beh, il PC si usa per simulare numericamente i fenomeni, per fare i conti e per l’analisi dei dati in laboratorio (quello di cui dovrete diventare espertissimi)</a:t>
            </a:r>
            <a:endParaRPr/>
          </a:p>
        </p:txBody>
      </p:sp>
      <p:pic>
        <p:nvPicPr>
          <p:cNvPr id="79" name="Google Shape;79;p16" title="output.gif"/>
          <p:cNvPicPr preferRelativeResize="0"/>
          <p:nvPr/>
        </p:nvPicPr>
        <p:blipFill>
          <a:blip r:embed="rId3">
            <a:alphaModFix/>
          </a:blip>
          <a:stretch>
            <a:fillRect/>
          </a:stretch>
        </p:blipFill>
        <p:spPr>
          <a:xfrm>
            <a:off x="5028450" y="1519575"/>
            <a:ext cx="3429325" cy="2572000"/>
          </a:xfrm>
          <a:prstGeom prst="rect">
            <a:avLst/>
          </a:prstGeom>
          <a:noFill/>
          <a:ln>
            <a:noFill/>
          </a:ln>
        </p:spPr>
      </p:pic>
      <p:pic>
        <p:nvPicPr>
          <p:cNvPr id="80" name="Google Shape;80;p16"/>
          <p:cNvPicPr preferRelativeResize="0"/>
          <p:nvPr/>
        </p:nvPicPr>
        <p:blipFill>
          <a:blip r:embed="rId4">
            <a:alphaModFix/>
          </a:blip>
          <a:stretch>
            <a:fillRect/>
          </a:stretch>
        </p:blipFill>
        <p:spPr>
          <a:xfrm>
            <a:off x="1376300" y="1519575"/>
            <a:ext cx="2819449" cy="2819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311"/>
        </a:solidFill>
      </p:bgPr>
    </p:bg>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838375" y="750975"/>
            <a:ext cx="3467251" cy="2600450"/>
          </a:xfrm>
          <a:prstGeom prst="rect">
            <a:avLst/>
          </a:prstGeom>
          <a:noFill/>
          <a:ln cap="flat" cmpd="sng" w="9525">
            <a:solidFill>
              <a:srgbClr val="FF0000"/>
            </a:solidFill>
            <a:prstDash val="solid"/>
            <a:round/>
            <a:headEnd len="sm" w="sm" type="none"/>
            <a:tailEnd len="sm" w="sm" type="none"/>
          </a:ln>
        </p:spPr>
      </p:pic>
      <p:sp>
        <p:nvSpPr>
          <p:cNvPr id="91" name="Google Shape;91;p18"/>
          <p:cNvSpPr/>
          <p:nvPr/>
        </p:nvSpPr>
        <p:spPr>
          <a:xfrm>
            <a:off x="4424900" y="3016625"/>
            <a:ext cx="1552200" cy="111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8"/>
          <p:cNvSpPr txBox="1"/>
          <p:nvPr/>
        </p:nvSpPr>
        <p:spPr>
          <a:xfrm flipH="1">
            <a:off x="2838525" y="3457825"/>
            <a:ext cx="346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latin typeface="Courier New"/>
                <a:ea typeface="Courier New"/>
                <a:cs typeface="Courier New"/>
                <a:sym typeface="Courier New"/>
              </a:rPr>
              <a:t>differential equation to solve with Gauss-Siedel method</a:t>
            </a:r>
            <a:endParaRPr sz="1800">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11700" y="440525"/>
            <a:ext cx="8520600" cy="19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Dunque, sperando di avervi convinto, si deve rispondere ad un’altra domanda:</a:t>
            </a:r>
            <a:endParaRPr/>
          </a:p>
          <a:p>
            <a:pPr indent="-342900" lvl="0" marL="457200" rtl="0" algn="l">
              <a:spcBef>
                <a:spcPts val="1200"/>
              </a:spcBef>
              <a:spcAft>
                <a:spcPts val="0"/>
              </a:spcAft>
              <a:buSzPts val="1800"/>
              <a:buChar char="●"/>
            </a:pPr>
            <a:r>
              <a:rPr lang="it"/>
              <a:t>Che cosa sono i linguaggi di programmazione?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Per rispondere a questa domanda, vi propongo la seguente metafora…</a:t>
            </a:r>
            <a:endParaRPr/>
          </a:p>
        </p:txBody>
      </p:sp>
      <p:cxnSp>
        <p:nvCxnSpPr>
          <p:cNvPr id="98" name="Google Shape;98;p19"/>
          <p:cNvCxnSpPr>
            <a:stCxn id="99" idx="4"/>
          </p:cNvCxnSpPr>
          <p:nvPr/>
        </p:nvCxnSpPr>
        <p:spPr>
          <a:xfrm>
            <a:off x="2138800" y="4277375"/>
            <a:ext cx="0" cy="0"/>
          </a:xfrm>
          <a:prstGeom prst="straightConnector1">
            <a:avLst/>
          </a:prstGeom>
          <a:noFill/>
          <a:ln cap="flat" cmpd="sng" w="9525">
            <a:solidFill>
              <a:schemeClr val="dk2"/>
            </a:solidFill>
            <a:prstDash val="solid"/>
            <a:round/>
            <a:headEnd len="med" w="med" type="none"/>
            <a:tailEnd len="med" w="med" type="none"/>
          </a:ln>
        </p:spPr>
      </p:cxnSp>
      <p:grpSp>
        <p:nvGrpSpPr>
          <p:cNvPr id="100" name="Google Shape;100;p19"/>
          <p:cNvGrpSpPr/>
          <p:nvPr/>
        </p:nvGrpSpPr>
        <p:grpSpPr>
          <a:xfrm>
            <a:off x="1819125" y="2571750"/>
            <a:ext cx="639300" cy="1705718"/>
            <a:chOff x="1819125" y="2571750"/>
            <a:chExt cx="639300" cy="1705718"/>
          </a:xfrm>
        </p:grpSpPr>
        <p:sp>
          <p:nvSpPr>
            <p:cNvPr id="101" name="Google Shape;101;p19"/>
            <p:cNvSpPr/>
            <p:nvPr/>
          </p:nvSpPr>
          <p:spPr>
            <a:xfrm>
              <a:off x="1819125" y="2571750"/>
              <a:ext cx="639300" cy="595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9"/>
            <p:cNvSpPr/>
            <p:nvPr/>
          </p:nvSpPr>
          <p:spPr>
            <a:xfrm>
              <a:off x="1891750" y="3216875"/>
              <a:ext cx="494100" cy="106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2" name="Google Shape;102;p19"/>
            <p:cNvCxnSpPr>
              <a:stCxn id="99" idx="3"/>
              <a:endCxn id="99" idx="4"/>
            </p:cNvCxnSpPr>
            <p:nvPr/>
          </p:nvCxnSpPr>
          <p:spPr>
            <a:xfrm flipH="1" rot="-5400000">
              <a:off x="1973709" y="4112468"/>
              <a:ext cx="155400" cy="174600"/>
            </a:xfrm>
            <a:prstGeom prst="curvedConnector3">
              <a:avLst>
                <a:gd fmla="val 253174" name="adj1"/>
              </a:avLst>
            </a:prstGeom>
            <a:noFill/>
            <a:ln cap="flat" cmpd="sng" w="9525">
              <a:solidFill>
                <a:schemeClr val="dk2"/>
              </a:solidFill>
              <a:prstDash val="solid"/>
              <a:round/>
              <a:headEnd len="med" w="med" type="none"/>
              <a:tailEnd len="med" w="med" type="none"/>
            </a:ln>
          </p:spPr>
        </p:cxnSp>
        <p:cxnSp>
          <p:nvCxnSpPr>
            <p:cNvPr id="103" name="Google Shape;103;p19"/>
            <p:cNvCxnSpPr/>
            <p:nvPr/>
          </p:nvCxnSpPr>
          <p:spPr>
            <a:xfrm rot="5400000">
              <a:off x="2148509" y="4086918"/>
              <a:ext cx="155400" cy="174600"/>
            </a:xfrm>
            <a:prstGeom prst="curvedConnector3">
              <a:avLst>
                <a:gd fmla="val 286217" name="adj1"/>
              </a:avLst>
            </a:prstGeom>
            <a:noFill/>
            <a:ln cap="flat" cmpd="sng" w="9525">
              <a:solidFill>
                <a:schemeClr val="dk2"/>
              </a:solidFill>
              <a:prstDash val="solid"/>
              <a:round/>
              <a:headEnd len="med" w="med" type="none"/>
              <a:tailEnd len="med" w="med" type="none"/>
            </a:ln>
          </p:spPr>
        </p:cxnSp>
        <p:cxnSp>
          <p:nvCxnSpPr>
            <p:cNvPr id="104" name="Google Shape;104;p19"/>
            <p:cNvCxnSpPr>
              <a:stCxn id="99" idx="6"/>
              <a:endCxn id="99" idx="7"/>
            </p:cNvCxnSpPr>
            <p:nvPr/>
          </p:nvCxnSpPr>
          <p:spPr>
            <a:xfrm rot="10800000">
              <a:off x="2313550" y="3372125"/>
              <a:ext cx="72300" cy="375000"/>
            </a:xfrm>
            <a:prstGeom prst="curvedConnector4">
              <a:avLst>
                <a:gd fmla="val -502282" name="adj1"/>
                <a:gd fmla="val 91033" name="adj2"/>
              </a:avLst>
            </a:prstGeom>
            <a:noFill/>
            <a:ln cap="flat" cmpd="sng" w="9525">
              <a:solidFill>
                <a:schemeClr val="dk2"/>
              </a:solidFill>
              <a:prstDash val="solid"/>
              <a:round/>
              <a:headEnd len="med" w="med" type="none"/>
              <a:tailEnd len="med" w="med" type="none"/>
            </a:ln>
          </p:spPr>
        </p:cxnSp>
        <p:cxnSp>
          <p:nvCxnSpPr>
            <p:cNvPr id="105" name="Google Shape;105;p19"/>
            <p:cNvCxnSpPr>
              <a:stCxn id="99" idx="1"/>
              <a:endCxn id="99" idx="2"/>
            </p:cNvCxnSpPr>
            <p:nvPr/>
          </p:nvCxnSpPr>
          <p:spPr>
            <a:xfrm rot="5400000">
              <a:off x="1740459" y="3523532"/>
              <a:ext cx="375000" cy="72300"/>
            </a:xfrm>
            <a:prstGeom prst="curvedConnector4">
              <a:avLst>
                <a:gd fmla="val -14295" name="adj1"/>
                <a:gd fmla="val 622558" name="adj2"/>
              </a:avLst>
            </a:prstGeom>
            <a:noFill/>
            <a:ln cap="flat" cmpd="sng" w="9525">
              <a:solidFill>
                <a:schemeClr val="dk2"/>
              </a:solidFill>
              <a:prstDash val="solid"/>
              <a:round/>
              <a:headEnd len="med" w="med" type="none"/>
              <a:tailEnd len="med" w="med" type="none"/>
            </a:ln>
          </p:spPr>
        </p:cxnSp>
      </p:grpSp>
      <p:grpSp>
        <p:nvGrpSpPr>
          <p:cNvPr id="106" name="Google Shape;106;p19"/>
          <p:cNvGrpSpPr/>
          <p:nvPr/>
        </p:nvGrpSpPr>
        <p:grpSpPr>
          <a:xfrm>
            <a:off x="6039825" y="2584525"/>
            <a:ext cx="639300" cy="1705718"/>
            <a:chOff x="1819125" y="2571750"/>
            <a:chExt cx="639300" cy="1705718"/>
          </a:xfrm>
        </p:grpSpPr>
        <p:sp>
          <p:nvSpPr>
            <p:cNvPr id="107" name="Google Shape;107;p19"/>
            <p:cNvSpPr/>
            <p:nvPr/>
          </p:nvSpPr>
          <p:spPr>
            <a:xfrm>
              <a:off x="1819125" y="2571750"/>
              <a:ext cx="639300" cy="595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9"/>
            <p:cNvSpPr/>
            <p:nvPr/>
          </p:nvSpPr>
          <p:spPr>
            <a:xfrm>
              <a:off x="1891750" y="3216875"/>
              <a:ext cx="494100" cy="106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9" name="Google Shape;109;p19"/>
            <p:cNvCxnSpPr>
              <a:stCxn id="108" idx="3"/>
              <a:endCxn id="108" idx="4"/>
            </p:cNvCxnSpPr>
            <p:nvPr/>
          </p:nvCxnSpPr>
          <p:spPr>
            <a:xfrm flipH="1" rot="-5400000">
              <a:off x="1973709" y="4112468"/>
              <a:ext cx="155400" cy="174600"/>
            </a:xfrm>
            <a:prstGeom prst="curvedConnector3">
              <a:avLst>
                <a:gd fmla="val 253174" name="adj1"/>
              </a:avLst>
            </a:prstGeom>
            <a:noFill/>
            <a:ln cap="flat" cmpd="sng" w="9525">
              <a:solidFill>
                <a:schemeClr val="dk2"/>
              </a:solidFill>
              <a:prstDash val="solid"/>
              <a:round/>
              <a:headEnd len="med" w="med" type="none"/>
              <a:tailEnd len="med" w="med" type="none"/>
            </a:ln>
          </p:spPr>
        </p:cxnSp>
        <p:cxnSp>
          <p:nvCxnSpPr>
            <p:cNvPr id="110" name="Google Shape;110;p19"/>
            <p:cNvCxnSpPr>
              <a:stCxn id="108" idx="6"/>
              <a:endCxn id="108" idx="7"/>
            </p:cNvCxnSpPr>
            <p:nvPr/>
          </p:nvCxnSpPr>
          <p:spPr>
            <a:xfrm rot="10800000">
              <a:off x="2313550" y="3372125"/>
              <a:ext cx="72300" cy="375000"/>
            </a:xfrm>
            <a:prstGeom prst="curvedConnector4">
              <a:avLst>
                <a:gd fmla="val -329357" name="adj1"/>
                <a:gd fmla="val 139427" name="adj2"/>
              </a:avLst>
            </a:prstGeom>
            <a:noFill/>
            <a:ln cap="flat" cmpd="sng" w="9525">
              <a:solidFill>
                <a:schemeClr val="dk2"/>
              </a:solidFill>
              <a:prstDash val="solid"/>
              <a:round/>
              <a:headEnd len="med" w="med" type="none"/>
              <a:tailEnd len="med" w="med" type="none"/>
            </a:ln>
          </p:spPr>
        </p:cxnSp>
        <p:cxnSp>
          <p:nvCxnSpPr>
            <p:cNvPr id="111" name="Google Shape;111;p19"/>
            <p:cNvCxnSpPr>
              <a:stCxn id="108" idx="1"/>
              <a:endCxn id="108" idx="2"/>
            </p:cNvCxnSpPr>
            <p:nvPr/>
          </p:nvCxnSpPr>
          <p:spPr>
            <a:xfrm rot="5400000">
              <a:off x="1740459" y="3523532"/>
              <a:ext cx="375000" cy="72300"/>
            </a:xfrm>
            <a:prstGeom prst="curvedConnector4">
              <a:avLst>
                <a:gd fmla="val -43315" name="adj1"/>
                <a:gd fmla="val 429439" name="adj2"/>
              </a:avLst>
            </a:prstGeom>
            <a:noFill/>
            <a:ln cap="flat" cmpd="sng" w="9525">
              <a:solidFill>
                <a:schemeClr val="dk2"/>
              </a:solidFill>
              <a:prstDash val="solid"/>
              <a:round/>
              <a:headEnd len="med" w="med" type="none"/>
              <a:tailEnd len="med" w="med" type="none"/>
            </a:ln>
          </p:spPr>
        </p:cxnSp>
      </p:grpSp>
      <p:cxnSp>
        <p:nvCxnSpPr>
          <p:cNvPr id="112" name="Google Shape;112;p19"/>
          <p:cNvCxnSpPr/>
          <p:nvPr/>
        </p:nvCxnSpPr>
        <p:spPr>
          <a:xfrm rot="5400000">
            <a:off x="6390384" y="4138018"/>
            <a:ext cx="155400" cy="174600"/>
          </a:xfrm>
          <a:prstGeom prst="curvedConnector3">
            <a:avLst>
              <a:gd fmla="val 253174" name="adj1"/>
            </a:avLst>
          </a:prstGeom>
          <a:noFill/>
          <a:ln cap="flat" cmpd="sng" w="9525">
            <a:solidFill>
              <a:schemeClr val="dk2"/>
            </a:solidFill>
            <a:prstDash val="solid"/>
            <a:round/>
            <a:headEnd len="med" w="med" type="none"/>
            <a:tailEnd len="med" w="med" type="none"/>
          </a:ln>
        </p:spPr>
      </p:cxnSp>
      <p:cxnSp>
        <p:nvCxnSpPr>
          <p:cNvPr id="113" name="Google Shape;113;p19"/>
          <p:cNvCxnSpPr/>
          <p:nvPr/>
        </p:nvCxnSpPr>
        <p:spPr>
          <a:xfrm flipH="1" rot="10800000">
            <a:off x="3039600" y="3492900"/>
            <a:ext cx="2731500" cy="291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9"/>
          <p:cNvSpPr txBox="1"/>
          <p:nvPr/>
        </p:nvSpPr>
        <p:spPr>
          <a:xfrm>
            <a:off x="2923375" y="2606625"/>
            <a:ext cx="2731500" cy="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Bob non ha voglia di fare cosa X</a:t>
            </a:r>
            <a:endParaRPr sz="1800">
              <a:solidFill>
                <a:schemeClr val="dk2"/>
              </a:solidFill>
            </a:endParaRPr>
          </a:p>
        </p:txBody>
      </p:sp>
      <p:sp>
        <p:nvSpPr>
          <p:cNvPr id="115" name="Google Shape;115;p19"/>
          <p:cNvSpPr txBox="1"/>
          <p:nvPr/>
        </p:nvSpPr>
        <p:spPr>
          <a:xfrm>
            <a:off x="6991675" y="2897225"/>
            <a:ext cx="16272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Bob *esorta* gentilmente James di fare cosa X, ma James non parla italiano</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idx="1" type="body"/>
          </p:nvPr>
        </p:nvSpPr>
        <p:spPr>
          <a:xfrm>
            <a:off x="311700" y="324275"/>
            <a:ext cx="8333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Bob necessita un modo per comunicare con lui, tuttavia non c’ha voglia di imparare la lingua di James: decidono di accordarsi nel comunicare in un linguaggio a metà fra la lingua di James e la lingua di Bob per capirsi (non importa il come, l’importante è che lo facciano).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I linguaggi di programmazione sono questo compromesso fra il linguaggio nostro (umano s’intende, poi di fatto i linguaggi di programmazione sono “pensati” in English) e il linguaggio dei PC (codice binario)</a:t>
            </a:r>
            <a:endParaRPr/>
          </a:p>
        </p:txBody>
      </p:sp>
      <p:pic>
        <p:nvPicPr>
          <p:cNvPr id="121" name="Google Shape;121;p20"/>
          <p:cNvPicPr preferRelativeResize="0"/>
          <p:nvPr/>
        </p:nvPicPr>
        <p:blipFill>
          <a:blip r:embed="rId3">
            <a:alphaModFix/>
          </a:blip>
          <a:stretch>
            <a:fillRect/>
          </a:stretch>
        </p:blipFill>
        <p:spPr>
          <a:xfrm>
            <a:off x="460725" y="3308375"/>
            <a:ext cx="4424975" cy="1734125"/>
          </a:xfrm>
          <a:prstGeom prst="rect">
            <a:avLst/>
          </a:prstGeom>
          <a:noFill/>
          <a:ln>
            <a:noFill/>
          </a:ln>
        </p:spPr>
      </p:pic>
      <p:cxnSp>
        <p:nvCxnSpPr>
          <p:cNvPr id="122" name="Google Shape;122;p20"/>
          <p:cNvCxnSpPr>
            <a:stCxn id="121" idx="3"/>
          </p:cNvCxnSpPr>
          <p:nvPr/>
        </p:nvCxnSpPr>
        <p:spPr>
          <a:xfrm flipH="1" rot="10800000">
            <a:off x="4885700" y="4173637"/>
            <a:ext cx="1223100" cy="18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20"/>
          <p:cNvSpPr txBox="1"/>
          <p:nvPr/>
        </p:nvSpPr>
        <p:spPr>
          <a:xfrm>
            <a:off x="6226225" y="3844700"/>
            <a:ext cx="21843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stampa a schermo “Hello World!”</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1" type="body"/>
          </p:nvPr>
        </p:nvSpPr>
        <p:spPr>
          <a:xfrm>
            <a:off x="311700" y="1895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Facciamo due grandi distinzioni fra i linguaggi di programmazione: si distingue fra</a:t>
            </a:r>
            <a:endParaRPr/>
          </a:p>
          <a:p>
            <a:pPr indent="-342900" lvl="0" marL="457200" rtl="0" algn="l">
              <a:spcBef>
                <a:spcPts val="1200"/>
              </a:spcBef>
              <a:spcAft>
                <a:spcPts val="0"/>
              </a:spcAft>
              <a:buSzPts val="1800"/>
              <a:buChar char="●"/>
            </a:pPr>
            <a:r>
              <a:rPr b="1" lang="it"/>
              <a:t>linguaggi compilati</a:t>
            </a:r>
            <a:r>
              <a:rPr lang="it"/>
              <a:t>: il codice (ovvero l’insieme delle istruzioni che il computer è in grado di comprendere) viene salvato in un file e questo per poter essere eseguito deve passare per le grinfie del “compilatore”, ovvero un programma che lo trasforma in un eseguibile, ovvero un file che è stato perfettamente “tradotto” in un linguaggio comprensibile al PC</a:t>
            </a:r>
            <a:endParaRPr/>
          </a:p>
        </p:txBody>
      </p:sp>
      <p:sp>
        <p:nvSpPr>
          <p:cNvPr id="129" name="Google Shape;129;p21"/>
          <p:cNvSpPr/>
          <p:nvPr/>
        </p:nvSpPr>
        <p:spPr>
          <a:xfrm>
            <a:off x="311700" y="3012575"/>
            <a:ext cx="1808700" cy="79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Codice sorgente</a:t>
            </a:r>
            <a:endParaRPr/>
          </a:p>
        </p:txBody>
      </p:sp>
      <p:sp>
        <p:nvSpPr>
          <p:cNvPr id="130" name="Google Shape;130;p21"/>
          <p:cNvSpPr/>
          <p:nvPr/>
        </p:nvSpPr>
        <p:spPr>
          <a:xfrm>
            <a:off x="2563800" y="2720675"/>
            <a:ext cx="2008200" cy="138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t"/>
              <a:t>Preprocessing</a:t>
            </a:r>
            <a:endParaRPr/>
          </a:p>
        </p:txBody>
      </p:sp>
      <p:sp>
        <p:nvSpPr>
          <p:cNvPr id="131" name="Google Shape;131;p21"/>
          <p:cNvSpPr/>
          <p:nvPr/>
        </p:nvSpPr>
        <p:spPr>
          <a:xfrm>
            <a:off x="5015400" y="2720675"/>
            <a:ext cx="1716900" cy="1264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t"/>
              <a:t>Compiling</a:t>
            </a:r>
            <a:endParaRPr/>
          </a:p>
        </p:txBody>
      </p:sp>
      <p:sp>
        <p:nvSpPr>
          <p:cNvPr id="132" name="Google Shape;132;p21"/>
          <p:cNvSpPr/>
          <p:nvPr/>
        </p:nvSpPr>
        <p:spPr>
          <a:xfrm>
            <a:off x="7175700" y="2720675"/>
            <a:ext cx="1603500" cy="1264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it"/>
              <a:t>Linking</a:t>
            </a:r>
            <a:endParaRPr/>
          </a:p>
        </p:txBody>
      </p:sp>
      <p:sp>
        <p:nvSpPr>
          <p:cNvPr id="133" name="Google Shape;133;p21"/>
          <p:cNvSpPr/>
          <p:nvPr/>
        </p:nvSpPr>
        <p:spPr>
          <a:xfrm>
            <a:off x="7243500" y="4490575"/>
            <a:ext cx="1467900" cy="55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Eseguibile</a:t>
            </a:r>
            <a:endParaRPr/>
          </a:p>
        </p:txBody>
      </p:sp>
      <p:sp>
        <p:nvSpPr>
          <p:cNvPr id="134" name="Google Shape;134;p21"/>
          <p:cNvSpPr/>
          <p:nvPr/>
        </p:nvSpPr>
        <p:spPr>
          <a:xfrm>
            <a:off x="2120400" y="3349175"/>
            <a:ext cx="447600"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1"/>
          <p:cNvSpPr/>
          <p:nvPr/>
        </p:nvSpPr>
        <p:spPr>
          <a:xfrm>
            <a:off x="4572000" y="3349175"/>
            <a:ext cx="447600"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1"/>
          <p:cNvSpPr/>
          <p:nvPr/>
        </p:nvSpPr>
        <p:spPr>
          <a:xfrm>
            <a:off x="6732300" y="3349175"/>
            <a:ext cx="447600"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1"/>
          <p:cNvSpPr/>
          <p:nvPr/>
        </p:nvSpPr>
        <p:spPr>
          <a:xfrm rot="5400000">
            <a:off x="7753650" y="4175325"/>
            <a:ext cx="447600"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txBox="1"/>
          <p:nvPr/>
        </p:nvSpPr>
        <p:spPr>
          <a:xfrm>
            <a:off x="436850" y="4267450"/>
            <a:ext cx="43566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In realtà è molto più complicato, però non sarà un nostro problema…</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